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24"/>
  </p:notesMasterIdLst>
  <p:sldIdLst>
    <p:sldId id="289" r:id="rId2"/>
    <p:sldId id="268" r:id="rId3"/>
    <p:sldId id="290" r:id="rId4"/>
    <p:sldId id="291" r:id="rId5"/>
    <p:sldId id="292" r:id="rId6"/>
    <p:sldId id="293" r:id="rId7"/>
    <p:sldId id="294" r:id="rId8"/>
    <p:sldId id="272" r:id="rId9"/>
    <p:sldId id="295" r:id="rId10"/>
    <p:sldId id="296" r:id="rId11"/>
    <p:sldId id="298" r:id="rId12"/>
    <p:sldId id="302" r:id="rId13"/>
    <p:sldId id="301" r:id="rId14"/>
    <p:sldId id="300" r:id="rId15"/>
    <p:sldId id="305" r:id="rId16"/>
    <p:sldId id="297" r:id="rId17"/>
    <p:sldId id="303" r:id="rId18"/>
    <p:sldId id="299" r:id="rId19"/>
    <p:sldId id="277" r:id="rId20"/>
    <p:sldId id="306" r:id="rId21"/>
    <p:sldId id="304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0000"/>
    <a:srgbClr val="FF66FF"/>
    <a:srgbClr val="965898"/>
    <a:srgbClr val="6600FF"/>
    <a:srgbClr val="CCECFF"/>
    <a:srgbClr val="EDE81E"/>
    <a:srgbClr val="00FF00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393" autoAdjust="0"/>
  </p:normalViewPr>
  <p:slideViewPr>
    <p:cSldViewPr>
      <p:cViewPr varScale="1">
        <p:scale>
          <a:sx n="86" d="100"/>
          <a:sy n="86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1B140F-3DDA-44BC-9C49-83079EABC05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3477CED8-2546-4B19-967E-DD02AD1A9899}">
      <dgm:prSet phldrT="[Текст]" phldr="1"/>
      <dgm:spPr/>
      <dgm:t>
        <a:bodyPr/>
        <a:lstStyle/>
        <a:p>
          <a:endParaRPr lang="ru-RU" dirty="0"/>
        </a:p>
      </dgm:t>
    </dgm:pt>
    <dgm:pt modelId="{C4AC7C83-5BFD-45C6-9B1F-7B9D7B7852A2}" type="parTrans" cxnId="{DFF85849-7671-4F47-A837-F8C5CFBD52A1}">
      <dgm:prSet/>
      <dgm:spPr/>
      <dgm:t>
        <a:bodyPr/>
        <a:lstStyle/>
        <a:p>
          <a:endParaRPr lang="ru-RU"/>
        </a:p>
      </dgm:t>
    </dgm:pt>
    <dgm:pt modelId="{EF59620A-B985-4CD1-BC1C-656CA08A5F5F}" type="sibTrans" cxnId="{DFF85849-7671-4F47-A837-F8C5CFBD52A1}">
      <dgm:prSet/>
      <dgm:spPr/>
      <dgm:t>
        <a:bodyPr/>
        <a:lstStyle/>
        <a:p>
          <a:endParaRPr lang="ru-RU"/>
        </a:p>
      </dgm:t>
    </dgm:pt>
    <dgm:pt modelId="{61E421DD-534F-49F2-8C3E-4D56DA9B18E5}">
      <dgm:prSet phldrT="[Текст]" phldr="1"/>
      <dgm:spPr/>
      <dgm:t>
        <a:bodyPr/>
        <a:lstStyle/>
        <a:p>
          <a:endParaRPr lang="ru-RU" dirty="0"/>
        </a:p>
      </dgm:t>
    </dgm:pt>
    <dgm:pt modelId="{1E2D5270-BCB9-4D77-86E9-A1EFFF3EA0B0}" type="parTrans" cxnId="{19A423D4-31F9-4D0B-B6CE-AB369EBBA136}">
      <dgm:prSet/>
      <dgm:spPr/>
      <dgm:t>
        <a:bodyPr/>
        <a:lstStyle/>
        <a:p>
          <a:endParaRPr lang="ru-RU"/>
        </a:p>
      </dgm:t>
    </dgm:pt>
    <dgm:pt modelId="{90B2935F-B3D6-467C-8AF4-F3C57ED6F195}" type="sibTrans" cxnId="{19A423D4-31F9-4D0B-B6CE-AB369EBBA136}">
      <dgm:prSet/>
      <dgm:spPr/>
      <dgm:t>
        <a:bodyPr/>
        <a:lstStyle/>
        <a:p>
          <a:endParaRPr lang="ru-RU"/>
        </a:p>
      </dgm:t>
    </dgm:pt>
    <dgm:pt modelId="{7F2409E0-31EC-47FE-8233-98D6452BE5EE}">
      <dgm:prSet phldrT="[Текст]" phldr="1"/>
      <dgm:spPr/>
      <dgm:t>
        <a:bodyPr/>
        <a:lstStyle/>
        <a:p>
          <a:endParaRPr lang="ru-RU"/>
        </a:p>
      </dgm:t>
    </dgm:pt>
    <dgm:pt modelId="{B211C1ED-46CB-4D5D-8F84-5702EE1D43D4}" type="parTrans" cxnId="{FF237262-DBE7-420A-A644-1ED7AF5F6C31}">
      <dgm:prSet/>
      <dgm:spPr/>
      <dgm:t>
        <a:bodyPr/>
        <a:lstStyle/>
        <a:p>
          <a:endParaRPr lang="ru-RU"/>
        </a:p>
      </dgm:t>
    </dgm:pt>
    <dgm:pt modelId="{F21DC5F2-E080-4559-AB5D-41E78A03B4BE}" type="sibTrans" cxnId="{FF237262-DBE7-420A-A644-1ED7AF5F6C31}">
      <dgm:prSet/>
      <dgm:spPr/>
      <dgm:t>
        <a:bodyPr/>
        <a:lstStyle/>
        <a:p>
          <a:endParaRPr lang="ru-RU"/>
        </a:p>
      </dgm:t>
    </dgm:pt>
    <dgm:pt modelId="{7FA9930F-7436-4F18-8B55-4F20023A7B8B}">
      <dgm:prSet phldrT="[Текст]" phldr="1"/>
      <dgm:spPr/>
      <dgm:t>
        <a:bodyPr/>
        <a:lstStyle/>
        <a:p>
          <a:endParaRPr lang="ru-RU" dirty="0"/>
        </a:p>
      </dgm:t>
    </dgm:pt>
    <dgm:pt modelId="{9E93E82B-366E-4644-BB4F-0B4F99532768}" type="parTrans" cxnId="{46F4C82C-A4AB-4FDB-A096-902033C72905}">
      <dgm:prSet/>
      <dgm:spPr/>
      <dgm:t>
        <a:bodyPr/>
        <a:lstStyle/>
        <a:p>
          <a:endParaRPr lang="ru-RU"/>
        </a:p>
      </dgm:t>
    </dgm:pt>
    <dgm:pt modelId="{7645552F-844B-4A81-8C7C-12F4C7E8C0EE}" type="sibTrans" cxnId="{46F4C82C-A4AB-4FDB-A096-902033C72905}">
      <dgm:prSet/>
      <dgm:spPr/>
      <dgm:t>
        <a:bodyPr/>
        <a:lstStyle/>
        <a:p>
          <a:endParaRPr lang="ru-RU"/>
        </a:p>
      </dgm:t>
    </dgm:pt>
    <dgm:pt modelId="{3271DDF1-CB42-4F2C-A03B-9C77F0407879}">
      <dgm:prSet phldrT="[Текст]" phldr="1"/>
      <dgm:spPr/>
      <dgm:t>
        <a:bodyPr/>
        <a:lstStyle/>
        <a:p>
          <a:endParaRPr lang="ru-RU" dirty="0"/>
        </a:p>
      </dgm:t>
    </dgm:pt>
    <dgm:pt modelId="{A13D3989-DA50-4A44-938F-58F4A40E96E2}" type="parTrans" cxnId="{C342045B-BADC-4B21-BF72-17F5902AA165}">
      <dgm:prSet/>
      <dgm:spPr/>
      <dgm:t>
        <a:bodyPr/>
        <a:lstStyle/>
        <a:p>
          <a:endParaRPr lang="ru-RU"/>
        </a:p>
      </dgm:t>
    </dgm:pt>
    <dgm:pt modelId="{0A2123E0-2345-4ED7-BCE8-B28F52A310E4}" type="sibTrans" cxnId="{C342045B-BADC-4B21-BF72-17F5902AA165}">
      <dgm:prSet/>
      <dgm:spPr/>
      <dgm:t>
        <a:bodyPr/>
        <a:lstStyle/>
        <a:p>
          <a:endParaRPr lang="ru-RU"/>
        </a:p>
      </dgm:t>
    </dgm:pt>
    <dgm:pt modelId="{012BBD45-56E0-46E4-9E9E-D8DA50CB79CB}">
      <dgm:prSet phldrT="[Текст]" phldr="1"/>
      <dgm:spPr/>
      <dgm:t>
        <a:bodyPr/>
        <a:lstStyle/>
        <a:p>
          <a:endParaRPr lang="ru-RU" dirty="0"/>
        </a:p>
      </dgm:t>
    </dgm:pt>
    <dgm:pt modelId="{6EFA48EE-C6D0-47AE-94BD-BDD72173372D}" type="sibTrans" cxnId="{6DA15497-78D2-4493-8762-3D8D0847800A}">
      <dgm:prSet/>
      <dgm:spPr/>
      <dgm:t>
        <a:bodyPr/>
        <a:lstStyle/>
        <a:p>
          <a:endParaRPr lang="ru-RU"/>
        </a:p>
      </dgm:t>
    </dgm:pt>
    <dgm:pt modelId="{E569B566-DDF0-425E-94EF-23CECC9235B5}" type="parTrans" cxnId="{6DA15497-78D2-4493-8762-3D8D0847800A}">
      <dgm:prSet/>
      <dgm:spPr/>
      <dgm:t>
        <a:bodyPr/>
        <a:lstStyle/>
        <a:p>
          <a:endParaRPr lang="ru-RU"/>
        </a:p>
      </dgm:t>
    </dgm:pt>
    <dgm:pt modelId="{F67F1A1E-2A8F-4979-B7F4-41DC80EE0028}" type="pres">
      <dgm:prSet presAssocID="{EC1B140F-3DDA-44BC-9C49-83079EABC05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961062-6D99-4B3E-B8A7-E0B741885969}" type="pres">
      <dgm:prSet presAssocID="{3477CED8-2546-4B19-967E-DD02AD1A9899}" presName="composite" presStyleCnt="0"/>
      <dgm:spPr/>
    </dgm:pt>
    <dgm:pt modelId="{DE036FA8-F03C-413D-9470-670F814667B8}" type="pres">
      <dgm:prSet presAssocID="{3477CED8-2546-4B19-967E-DD02AD1A989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757C36-701A-49C3-913C-6B97AC21EA1C}" type="pres">
      <dgm:prSet presAssocID="{3477CED8-2546-4B19-967E-DD02AD1A989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FECFE-ED46-4B3E-B393-BB76AEF0C52E}" type="pres">
      <dgm:prSet presAssocID="{EF59620A-B985-4CD1-BC1C-656CA08A5F5F}" presName="space" presStyleCnt="0"/>
      <dgm:spPr/>
    </dgm:pt>
    <dgm:pt modelId="{11E3AA77-2CFB-442F-A7C8-F7824255BEB8}" type="pres">
      <dgm:prSet presAssocID="{7F2409E0-31EC-47FE-8233-98D6452BE5EE}" presName="composite" presStyleCnt="0"/>
      <dgm:spPr/>
    </dgm:pt>
    <dgm:pt modelId="{08174C05-8017-4DEC-9C76-207932A864B2}" type="pres">
      <dgm:prSet presAssocID="{7F2409E0-31EC-47FE-8233-98D6452BE5E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D5F57E-4ED5-47DB-B196-296FB737E0B9}" type="pres">
      <dgm:prSet presAssocID="{7F2409E0-31EC-47FE-8233-98D6452BE5E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37DC91-6532-48C2-8055-FF8E49903B19}" type="presOf" srcId="{012BBD45-56E0-46E4-9E9E-D8DA50CB79CB}" destId="{40757C36-701A-49C3-913C-6B97AC21EA1C}" srcOrd="0" destOrd="1" presId="urn:microsoft.com/office/officeart/2005/8/layout/hList1"/>
    <dgm:cxn modelId="{23BCC3E5-E2F1-4442-930F-BB0CC9283A1A}" type="presOf" srcId="{3477CED8-2546-4B19-967E-DD02AD1A9899}" destId="{DE036FA8-F03C-413D-9470-670F814667B8}" srcOrd="0" destOrd="0" presId="urn:microsoft.com/office/officeart/2005/8/layout/hList1"/>
    <dgm:cxn modelId="{82C6161A-685D-4CCA-812C-7B43AE78E08C}" type="presOf" srcId="{7FA9930F-7436-4F18-8B55-4F20023A7B8B}" destId="{BAD5F57E-4ED5-47DB-B196-296FB737E0B9}" srcOrd="0" destOrd="0" presId="urn:microsoft.com/office/officeart/2005/8/layout/hList1"/>
    <dgm:cxn modelId="{FF237262-DBE7-420A-A644-1ED7AF5F6C31}" srcId="{EC1B140F-3DDA-44BC-9C49-83079EABC056}" destId="{7F2409E0-31EC-47FE-8233-98D6452BE5EE}" srcOrd="1" destOrd="0" parTransId="{B211C1ED-46CB-4D5D-8F84-5702EE1D43D4}" sibTransId="{F21DC5F2-E080-4559-AB5D-41E78A03B4BE}"/>
    <dgm:cxn modelId="{C342045B-BADC-4B21-BF72-17F5902AA165}" srcId="{7F2409E0-31EC-47FE-8233-98D6452BE5EE}" destId="{3271DDF1-CB42-4F2C-A03B-9C77F0407879}" srcOrd="1" destOrd="0" parTransId="{A13D3989-DA50-4A44-938F-58F4A40E96E2}" sibTransId="{0A2123E0-2345-4ED7-BCE8-B28F52A310E4}"/>
    <dgm:cxn modelId="{19A423D4-31F9-4D0B-B6CE-AB369EBBA136}" srcId="{3477CED8-2546-4B19-967E-DD02AD1A9899}" destId="{61E421DD-534F-49F2-8C3E-4D56DA9B18E5}" srcOrd="0" destOrd="0" parTransId="{1E2D5270-BCB9-4D77-86E9-A1EFFF3EA0B0}" sibTransId="{90B2935F-B3D6-467C-8AF4-F3C57ED6F195}"/>
    <dgm:cxn modelId="{FBFBEA43-DE38-40A7-B2F2-69F974018986}" type="presOf" srcId="{3271DDF1-CB42-4F2C-A03B-9C77F0407879}" destId="{BAD5F57E-4ED5-47DB-B196-296FB737E0B9}" srcOrd="0" destOrd="1" presId="urn:microsoft.com/office/officeart/2005/8/layout/hList1"/>
    <dgm:cxn modelId="{C6F6C501-2FC8-4367-9B0F-BE6B26EDA426}" type="presOf" srcId="{7F2409E0-31EC-47FE-8233-98D6452BE5EE}" destId="{08174C05-8017-4DEC-9C76-207932A864B2}" srcOrd="0" destOrd="0" presId="urn:microsoft.com/office/officeart/2005/8/layout/hList1"/>
    <dgm:cxn modelId="{6DA15497-78D2-4493-8762-3D8D0847800A}" srcId="{3477CED8-2546-4B19-967E-DD02AD1A9899}" destId="{012BBD45-56E0-46E4-9E9E-D8DA50CB79CB}" srcOrd="1" destOrd="0" parTransId="{E569B566-DDF0-425E-94EF-23CECC9235B5}" sibTransId="{6EFA48EE-C6D0-47AE-94BD-BDD72173372D}"/>
    <dgm:cxn modelId="{DFF85849-7671-4F47-A837-F8C5CFBD52A1}" srcId="{EC1B140F-3DDA-44BC-9C49-83079EABC056}" destId="{3477CED8-2546-4B19-967E-DD02AD1A9899}" srcOrd="0" destOrd="0" parTransId="{C4AC7C83-5BFD-45C6-9B1F-7B9D7B7852A2}" sibTransId="{EF59620A-B985-4CD1-BC1C-656CA08A5F5F}"/>
    <dgm:cxn modelId="{34A15CDB-CC9D-4607-AD82-5C924409050C}" type="presOf" srcId="{61E421DD-534F-49F2-8C3E-4D56DA9B18E5}" destId="{40757C36-701A-49C3-913C-6B97AC21EA1C}" srcOrd="0" destOrd="0" presId="urn:microsoft.com/office/officeart/2005/8/layout/hList1"/>
    <dgm:cxn modelId="{46F4C82C-A4AB-4FDB-A096-902033C72905}" srcId="{7F2409E0-31EC-47FE-8233-98D6452BE5EE}" destId="{7FA9930F-7436-4F18-8B55-4F20023A7B8B}" srcOrd="0" destOrd="0" parTransId="{9E93E82B-366E-4644-BB4F-0B4F99532768}" sibTransId="{7645552F-844B-4A81-8C7C-12F4C7E8C0EE}"/>
    <dgm:cxn modelId="{252C81D8-2476-4016-A89B-BDD329216943}" type="presOf" srcId="{EC1B140F-3DDA-44BC-9C49-83079EABC056}" destId="{F67F1A1E-2A8F-4979-B7F4-41DC80EE0028}" srcOrd="0" destOrd="0" presId="urn:microsoft.com/office/officeart/2005/8/layout/hList1"/>
    <dgm:cxn modelId="{DFB445AC-E6C5-46D6-B0D3-78F9E24D27D9}" type="presParOf" srcId="{F67F1A1E-2A8F-4979-B7F4-41DC80EE0028}" destId="{D8961062-6D99-4B3E-B8A7-E0B741885969}" srcOrd="0" destOrd="0" presId="urn:microsoft.com/office/officeart/2005/8/layout/hList1"/>
    <dgm:cxn modelId="{2E281193-EE06-4B77-8AB2-5307223F61D5}" type="presParOf" srcId="{D8961062-6D99-4B3E-B8A7-E0B741885969}" destId="{DE036FA8-F03C-413D-9470-670F814667B8}" srcOrd="0" destOrd="0" presId="urn:microsoft.com/office/officeart/2005/8/layout/hList1"/>
    <dgm:cxn modelId="{31FE9915-13E0-4F65-9EA4-9CB0DD0DF9C5}" type="presParOf" srcId="{D8961062-6D99-4B3E-B8A7-E0B741885969}" destId="{40757C36-701A-49C3-913C-6B97AC21EA1C}" srcOrd="1" destOrd="0" presId="urn:microsoft.com/office/officeart/2005/8/layout/hList1"/>
    <dgm:cxn modelId="{917F957E-90ED-43F6-A8C8-4A2E7B25FFBC}" type="presParOf" srcId="{F67F1A1E-2A8F-4979-B7F4-41DC80EE0028}" destId="{7CDFECFE-ED46-4B3E-B393-BB76AEF0C52E}" srcOrd="1" destOrd="0" presId="urn:microsoft.com/office/officeart/2005/8/layout/hList1"/>
    <dgm:cxn modelId="{D38E531B-6ECB-4459-982C-88893C2A19AF}" type="presParOf" srcId="{F67F1A1E-2A8F-4979-B7F4-41DC80EE0028}" destId="{11E3AA77-2CFB-442F-A7C8-F7824255BEB8}" srcOrd="2" destOrd="0" presId="urn:microsoft.com/office/officeart/2005/8/layout/hList1"/>
    <dgm:cxn modelId="{9740F181-7614-49C1-8049-C5D01F97BBA5}" type="presParOf" srcId="{11E3AA77-2CFB-442F-A7C8-F7824255BEB8}" destId="{08174C05-8017-4DEC-9C76-207932A864B2}" srcOrd="0" destOrd="0" presId="urn:microsoft.com/office/officeart/2005/8/layout/hList1"/>
    <dgm:cxn modelId="{BA3D8DA2-2C3B-4794-9665-A03E8FA320AA}" type="presParOf" srcId="{11E3AA77-2CFB-442F-A7C8-F7824255BEB8}" destId="{BAD5F57E-4ED5-47DB-B196-296FB737E0B9}" srcOrd="1" destOrd="0" presId="urn:microsoft.com/office/officeart/2005/8/layout/h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1B140F-3DDA-44BC-9C49-83079EABC05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77CED8-2546-4B19-967E-DD02AD1A9899}">
      <dgm:prSet phldrT="[Текст]"/>
      <dgm:spPr/>
      <dgm:t>
        <a:bodyPr/>
        <a:lstStyle/>
        <a:p>
          <a:r>
            <a:rPr lang="ru-RU" dirty="0" smtClean="0"/>
            <a:t>Верхние дыхательные пути</a:t>
          </a:r>
          <a:endParaRPr lang="ru-RU" dirty="0"/>
        </a:p>
      </dgm:t>
    </dgm:pt>
    <dgm:pt modelId="{C4AC7C83-5BFD-45C6-9B1F-7B9D7B7852A2}" type="parTrans" cxnId="{DFF85849-7671-4F47-A837-F8C5CFBD52A1}">
      <dgm:prSet/>
      <dgm:spPr/>
      <dgm:t>
        <a:bodyPr/>
        <a:lstStyle/>
        <a:p>
          <a:endParaRPr lang="ru-RU"/>
        </a:p>
      </dgm:t>
    </dgm:pt>
    <dgm:pt modelId="{EF59620A-B985-4CD1-BC1C-656CA08A5F5F}" type="sibTrans" cxnId="{DFF85849-7671-4F47-A837-F8C5CFBD52A1}">
      <dgm:prSet/>
      <dgm:spPr/>
      <dgm:t>
        <a:bodyPr/>
        <a:lstStyle/>
        <a:p>
          <a:endParaRPr lang="ru-RU"/>
        </a:p>
      </dgm:t>
    </dgm:pt>
    <dgm:pt modelId="{61E421DD-534F-49F2-8C3E-4D56DA9B18E5}">
      <dgm:prSet phldrT="[Текст]"/>
      <dgm:spPr/>
      <dgm:t>
        <a:bodyPr/>
        <a:lstStyle/>
        <a:p>
          <a:r>
            <a:rPr lang="ru-RU" dirty="0" smtClean="0"/>
            <a:t>Носовая полость</a:t>
          </a:r>
          <a:endParaRPr lang="ru-RU" dirty="0"/>
        </a:p>
      </dgm:t>
    </dgm:pt>
    <dgm:pt modelId="{1E2D5270-BCB9-4D77-86E9-A1EFFF3EA0B0}" type="parTrans" cxnId="{19A423D4-31F9-4D0B-B6CE-AB369EBBA136}">
      <dgm:prSet/>
      <dgm:spPr/>
      <dgm:t>
        <a:bodyPr/>
        <a:lstStyle/>
        <a:p>
          <a:endParaRPr lang="ru-RU"/>
        </a:p>
      </dgm:t>
    </dgm:pt>
    <dgm:pt modelId="{90B2935F-B3D6-467C-8AF4-F3C57ED6F195}" type="sibTrans" cxnId="{19A423D4-31F9-4D0B-B6CE-AB369EBBA136}">
      <dgm:prSet/>
      <dgm:spPr/>
      <dgm:t>
        <a:bodyPr/>
        <a:lstStyle/>
        <a:p>
          <a:endParaRPr lang="ru-RU"/>
        </a:p>
      </dgm:t>
    </dgm:pt>
    <dgm:pt modelId="{7F2409E0-31EC-47FE-8233-98D6452BE5EE}">
      <dgm:prSet phldrT="[Текст]"/>
      <dgm:spPr/>
      <dgm:t>
        <a:bodyPr/>
        <a:lstStyle/>
        <a:p>
          <a:r>
            <a:rPr lang="ru-RU" dirty="0" smtClean="0"/>
            <a:t>Нижние дыхательные пути</a:t>
          </a:r>
          <a:endParaRPr lang="ru-RU" dirty="0"/>
        </a:p>
      </dgm:t>
    </dgm:pt>
    <dgm:pt modelId="{B211C1ED-46CB-4D5D-8F84-5702EE1D43D4}" type="parTrans" cxnId="{FF237262-DBE7-420A-A644-1ED7AF5F6C31}">
      <dgm:prSet/>
      <dgm:spPr/>
      <dgm:t>
        <a:bodyPr/>
        <a:lstStyle/>
        <a:p>
          <a:endParaRPr lang="ru-RU"/>
        </a:p>
      </dgm:t>
    </dgm:pt>
    <dgm:pt modelId="{F21DC5F2-E080-4559-AB5D-41E78A03B4BE}" type="sibTrans" cxnId="{FF237262-DBE7-420A-A644-1ED7AF5F6C31}">
      <dgm:prSet/>
      <dgm:spPr/>
      <dgm:t>
        <a:bodyPr/>
        <a:lstStyle/>
        <a:p>
          <a:endParaRPr lang="ru-RU"/>
        </a:p>
      </dgm:t>
    </dgm:pt>
    <dgm:pt modelId="{7FA9930F-7436-4F18-8B55-4F20023A7B8B}">
      <dgm:prSet phldrT="[Текст]"/>
      <dgm:spPr/>
      <dgm:t>
        <a:bodyPr/>
        <a:lstStyle/>
        <a:p>
          <a:r>
            <a:rPr lang="ru-RU" dirty="0" smtClean="0"/>
            <a:t>Гортань</a:t>
          </a:r>
          <a:endParaRPr lang="ru-RU" dirty="0"/>
        </a:p>
      </dgm:t>
    </dgm:pt>
    <dgm:pt modelId="{9E93E82B-366E-4644-BB4F-0B4F99532768}" type="parTrans" cxnId="{46F4C82C-A4AB-4FDB-A096-902033C72905}">
      <dgm:prSet/>
      <dgm:spPr/>
      <dgm:t>
        <a:bodyPr/>
        <a:lstStyle/>
        <a:p>
          <a:endParaRPr lang="ru-RU"/>
        </a:p>
      </dgm:t>
    </dgm:pt>
    <dgm:pt modelId="{7645552F-844B-4A81-8C7C-12F4C7E8C0EE}" type="sibTrans" cxnId="{46F4C82C-A4AB-4FDB-A096-902033C72905}">
      <dgm:prSet/>
      <dgm:spPr/>
      <dgm:t>
        <a:bodyPr/>
        <a:lstStyle/>
        <a:p>
          <a:endParaRPr lang="ru-RU"/>
        </a:p>
      </dgm:t>
    </dgm:pt>
    <dgm:pt modelId="{012BBD45-56E0-46E4-9E9E-D8DA50CB79CB}">
      <dgm:prSet phldrT="[Текст]"/>
      <dgm:spPr/>
      <dgm:t>
        <a:bodyPr/>
        <a:lstStyle/>
        <a:p>
          <a:r>
            <a:rPr lang="ru-RU" dirty="0" smtClean="0"/>
            <a:t>Носоглотка</a:t>
          </a:r>
          <a:endParaRPr lang="ru-RU" dirty="0"/>
        </a:p>
      </dgm:t>
    </dgm:pt>
    <dgm:pt modelId="{6EFA48EE-C6D0-47AE-94BD-BDD72173372D}" type="sibTrans" cxnId="{6DA15497-78D2-4493-8762-3D8D0847800A}">
      <dgm:prSet/>
      <dgm:spPr/>
      <dgm:t>
        <a:bodyPr/>
        <a:lstStyle/>
        <a:p>
          <a:endParaRPr lang="ru-RU"/>
        </a:p>
      </dgm:t>
    </dgm:pt>
    <dgm:pt modelId="{E569B566-DDF0-425E-94EF-23CECC9235B5}" type="parTrans" cxnId="{6DA15497-78D2-4493-8762-3D8D0847800A}">
      <dgm:prSet/>
      <dgm:spPr/>
      <dgm:t>
        <a:bodyPr/>
        <a:lstStyle/>
        <a:p>
          <a:endParaRPr lang="ru-RU"/>
        </a:p>
      </dgm:t>
    </dgm:pt>
    <dgm:pt modelId="{F55DCFEA-8FAB-42CF-A888-698718A4285C}">
      <dgm:prSet phldrT="[Текст]"/>
      <dgm:spPr/>
      <dgm:t>
        <a:bodyPr/>
        <a:lstStyle/>
        <a:p>
          <a:r>
            <a:rPr lang="ru-RU" dirty="0" smtClean="0"/>
            <a:t>Трахея, бронхи</a:t>
          </a:r>
          <a:endParaRPr lang="ru-RU" dirty="0"/>
        </a:p>
      </dgm:t>
    </dgm:pt>
    <dgm:pt modelId="{45AE5BE9-1CC5-479F-9BE5-60AEBE8E7A7D}" type="parTrans" cxnId="{01F1CB36-E1B4-4DD5-9A88-ECE5108C03F9}">
      <dgm:prSet/>
      <dgm:spPr/>
      <dgm:t>
        <a:bodyPr/>
        <a:lstStyle/>
        <a:p>
          <a:endParaRPr lang="ru-RU"/>
        </a:p>
      </dgm:t>
    </dgm:pt>
    <dgm:pt modelId="{24102C3F-0838-4B4C-BBE3-791388470980}" type="sibTrans" cxnId="{01F1CB36-E1B4-4DD5-9A88-ECE5108C03F9}">
      <dgm:prSet/>
      <dgm:spPr/>
      <dgm:t>
        <a:bodyPr/>
        <a:lstStyle/>
        <a:p>
          <a:endParaRPr lang="ru-RU"/>
        </a:p>
      </dgm:t>
    </dgm:pt>
    <dgm:pt modelId="{D856C18C-F36E-4F18-82BC-52641DBC0A02}">
      <dgm:prSet phldrT="[Текст]"/>
      <dgm:spPr/>
      <dgm:t>
        <a:bodyPr/>
        <a:lstStyle/>
        <a:p>
          <a:r>
            <a:rPr lang="ru-RU" dirty="0" smtClean="0"/>
            <a:t>Лёгкие</a:t>
          </a:r>
          <a:endParaRPr lang="ru-RU" dirty="0"/>
        </a:p>
      </dgm:t>
    </dgm:pt>
    <dgm:pt modelId="{EA360661-8C42-4106-BE5C-1C394E1E9212}" type="parTrans" cxnId="{B3643913-857B-4743-82C6-F0BA4976927A}">
      <dgm:prSet/>
      <dgm:spPr/>
      <dgm:t>
        <a:bodyPr/>
        <a:lstStyle/>
        <a:p>
          <a:endParaRPr lang="ru-RU"/>
        </a:p>
      </dgm:t>
    </dgm:pt>
    <dgm:pt modelId="{3DBCAB37-7F8E-4942-8BC3-9FB0FDE31194}" type="sibTrans" cxnId="{B3643913-857B-4743-82C6-F0BA4976927A}">
      <dgm:prSet/>
      <dgm:spPr/>
      <dgm:t>
        <a:bodyPr/>
        <a:lstStyle/>
        <a:p>
          <a:endParaRPr lang="ru-RU"/>
        </a:p>
      </dgm:t>
    </dgm:pt>
    <dgm:pt modelId="{F67F1A1E-2A8F-4979-B7F4-41DC80EE0028}" type="pres">
      <dgm:prSet presAssocID="{EC1B140F-3DDA-44BC-9C49-83079EABC05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961062-6D99-4B3E-B8A7-E0B741885969}" type="pres">
      <dgm:prSet presAssocID="{3477CED8-2546-4B19-967E-DD02AD1A9899}" presName="composite" presStyleCnt="0"/>
      <dgm:spPr/>
    </dgm:pt>
    <dgm:pt modelId="{DE036FA8-F03C-413D-9470-670F814667B8}" type="pres">
      <dgm:prSet presAssocID="{3477CED8-2546-4B19-967E-DD02AD1A989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757C36-701A-49C3-913C-6B97AC21EA1C}" type="pres">
      <dgm:prSet presAssocID="{3477CED8-2546-4B19-967E-DD02AD1A989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FECFE-ED46-4B3E-B393-BB76AEF0C52E}" type="pres">
      <dgm:prSet presAssocID="{EF59620A-B985-4CD1-BC1C-656CA08A5F5F}" presName="space" presStyleCnt="0"/>
      <dgm:spPr/>
    </dgm:pt>
    <dgm:pt modelId="{11E3AA77-2CFB-442F-A7C8-F7824255BEB8}" type="pres">
      <dgm:prSet presAssocID="{7F2409E0-31EC-47FE-8233-98D6452BE5EE}" presName="composite" presStyleCnt="0"/>
      <dgm:spPr/>
    </dgm:pt>
    <dgm:pt modelId="{08174C05-8017-4DEC-9C76-207932A864B2}" type="pres">
      <dgm:prSet presAssocID="{7F2409E0-31EC-47FE-8233-98D6452BE5E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D5F57E-4ED5-47DB-B196-296FB737E0B9}" type="pres">
      <dgm:prSet presAssocID="{7F2409E0-31EC-47FE-8233-98D6452BE5E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5501A5-069D-464E-B44C-28E02D163BDB}" type="presOf" srcId="{EC1B140F-3DDA-44BC-9C49-83079EABC056}" destId="{F67F1A1E-2A8F-4979-B7F4-41DC80EE0028}" srcOrd="0" destOrd="0" presId="urn:microsoft.com/office/officeart/2005/8/layout/hList1"/>
    <dgm:cxn modelId="{B1D10A34-9FFE-46D1-9B50-73E94AFFAC19}" type="presOf" srcId="{61E421DD-534F-49F2-8C3E-4D56DA9B18E5}" destId="{40757C36-701A-49C3-913C-6B97AC21EA1C}" srcOrd="0" destOrd="0" presId="urn:microsoft.com/office/officeart/2005/8/layout/hList1"/>
    <dgm:cxn modelId="{4F655FF2-5272-4110-8F08-31C78626B1EB}" type="presOf" srcId="{D856C18C-F36E-4F18-82BC-52641DBC0A02}" destId="{BAD5F57E-4ED5-47DB-B196-296FB737E0B9}" srcOrd="0" destOrd="2" presId="urn:microsoft.com/office/officeart/2005/8/layout/hList1"/>
    <dgm:cxn modelId="{FF237262-DBE7-420A-A644-1ED7AF5F6C31}" srcId="{EC1B140F-3DDA-44BC-9C49-83079EABC056}" destId="{7F2409E0-31EC-47FE-8233-98D6452BE5EE}" srcOrd="1" destOrd="0" parTransId="{B211C1ED-46CB-4D5D-8F84-5702EE1D43D4}" sibTransId="{F21DC5F2-E080-4559-AB5D-41E78A03B4BE}"/>
    <dgm:cxn modelId="{66574B26-910F-4426-936A-04CCE9890F32}" type="presOf" srcId="{7FA9930F-7436-4F18-8B55-4F20023A7B8B}" destId="{BAD5F57E-4ED5-47DB-B196-296FB737E0B9}" srcOrd="0" destOrd="0" presId="urn:microsoft.com/office/officeart/2005/8/layout/hList1"/>
    <dgm:cxn modelId="{19CF4868-3F95-4B77-8557-63567B958297}" type="presOf" srcId="{3477CED8-2546-4B19-967E-DD02AD1A9899}" destId="{DE036FA8-F03C-413D-9470-670F814667B8}" srcOrd="0" destOrd="0" presId="urn:microsoft.com/office/officeart/2005/8/layout/hList1"/>
    <dgm:cxn modelId="{19A423D4-31F9-4D0B-B6CE-AB369EBBA136}" srcId="{3477CED8-2546-4B19-967E-DD02AD1A9899}" destId="{61E421DD-534F-49F2-8C3E-4D56DA9B18E5}" srcOrd="0" destOrd="0" parTransId="{1E2D5270-BCB9-4D77-86E9-A1EFFF3EA0B0}" sibTransId="{90B2935F-B3D6-467C-8AF4-F3C57ED6F195}"/>
    <dgm:cxn modelId="{01F1CB36-E1B4-4DD5-9A88-ECE5108C03F9}" srcId="{7F2409E0-31EC-47FE-8233-98D6452BE5EE}" destId="{F55DCFEA-8FAB-42CF-A888-698718A4285C}" srcOrd="1" destOrd="0" parTransId="{45AE5BE9-1CC5-479F-9BE5-60AEBE8E7A7D}" sibTransId="{24102C3F-0838-4B4C-BBE3-791388470980}"/>
    <dgm:cxn modelId="{35AC07E6-6D8E-41DA-9B3A-45F90BFF9CBF}" type="presOf" srcId="{F55DCFEA-8FAB-42CF-A888-698718A4285C}" destId="{BAD5F57E-4ED5-47DB-B196-296FB737E0B9}" srcOrd="0" destOrd="1" presId="urn:microsoft.com/office/officeart/2005/8/layout/hList1"/>
    <dgm:cxn modelId="{6DA15497-78D2-4493-8762-3D8D0847800A}" srcId="{3477CED8-2546-4B19-967E-DD02AD1A9899}" destId="{012BBD45-56E0-46E4-9E9E-D8DA50CB79CB}" srcOrd="1" destOrd="0" parTransId="{E569B566-DDF0-425E-94EF-23CECC9235B5}" sibTransId="{6EFA48EE-C6D0-47AE-94BD-BDD72173372D}"/>
    <dgm:cxn modelId="{DFF85849-7671-4F47-A837-F8C5CFBD52A1}" srcId="{EC1B140F-3DDA-44BC-9C49-83079EABC056}" destId="{3477CED8-2546-4B19-967E-DD02AD1A9899}" srcOrd="0" destOrd="0" parTransId="{C4AC7C83-5BFD-45C6-9B1F-7B9D7B7852A2}" sibTransId="{EF59620A-B985-4CD1-BC1C-656CA08A5F5F}"/>
    <dgm:cxn modelId="{B3643913-857B-4743-82C6-F0BA4976927A}" srcId="{7F2409E0-31EC-47FE-8233-98D6452BE5EE}" destId="{D856C18C-F36E-4F18-82BC-52641DBC0A02}" srcOrd="2" destOrd="0" parTransId="{EA360661-8C42-4106-BE5C-1C394E1E9212}" sibTransId="{3DBCAB37-7F8E-4942-8BC3-9FB0FDE31194}"/>
    <dgm:cxn modelId="{46F4C82C-A4AB-4FDB-A096-902033C72905}" srcId="{7F2409E0-31EC-47FE-8233-98D6452BE5EE}" destId="{7FA9930F-7436-4F18-8B55-4F20023A7B8B}" srcOrd="0" destOrd="0" parTransId="{9E93E82B-366E-4644-BB4F-0B4F99532768}" sibTransId="{7645552F-844B-4A81-8C7C-12F4C7E8C0EE}"/>
    <dgm:cxn modelId="{416FD37E-16CA-45B1-9265-E376BDAEBE5D}" type="presOf" srcId="{012BBD45-56E0-46E4-9E9E-D8DA50CB79CB}" destId="{40757C36-701A-49C3-913C-6B97AC21EA1C}" srcOrd="0" destOrd="1" presId="urn:microsoft.com/office/officeart/2005/8/layout/hList1"/>
    <dgm:cxn modelId="{E1D924D1-769A-438C-A8A1-85863A703B11}" type="presOf" srcId="{7F2409E0-31EC-47FE-8233-98D6452BE5EE}" destId="{08174C05-8017-4DEC-9C76-207932A864B2}" srcOrd="0" destOrd="0" presId="urn:microsoft.com/office/officeart/2005/8/layout/hList1"/>
    <dgm:cxn modelId="{F6D483DD-BFB5-474F-9843-B6DC9F093503}" type="presParOf" srcId="{F67F1A1E-2A8F-4979-B7F4-41DC80EE0028}" destId="{D8961062-6D99-4B3E-B8A7-E0B741885969}" srcOrd="0" destOrd="0" presId="urn:microsoft.com/office/officeart/2005/8/layout/hList1"/>
    <dgm:cxn modelId="{65B3643E-6F28-4886-A684-1B1529ECECC8}" type="presParOf" srcId="{D8961062-6D99-4B3E-B8A7-E0B741885969}" destId="{DE036FA8-F03C-413D-9470-670F814667B8}" srcOrd="0" destOrd="0" presId="urn:microsoft.com/office/officeart/2005/8/layout/hList1"/>
    <dgm:cxn modelId="{DDC3AC94-43C1-47A6-943A-8DE72CA9867D}" type="presParOf" srcId="{D8961062-6D99-4B3E-B8A7-E0B741885969}" destId="{40757C36-701A-49C3-913C-6B97AC21EA1C}" srcOrd="1" destOrd="0" presId="urn:microsoft.com/office/officeart/2005/8/layout/hList1"/>
    <dgm:cxn modelId="{5EE6C7F3-29D5-4022-847D-996452D7F689}" type="presParOf" srcId="{F67F1A1E-2A8F-4979-B7F4-41DC80EE0028}" destId="{7CDFECFE-ED46-4B3E-B393-BB76AEF0C52E}" srcOrd="1" destOrd="0" presId="urn:microsoft.com/office/officeart/2005/8/layout/hList1"/>
    <dgm:cxn modelId="{2EA7447C-98D3-4A15-BFE6-E506E13C5720}" type="presParOf" srcId="{F67F1A1E-2A8F-4979-B7F4-41DC80EE0028}" destId="{11E3AA77-2CFB-442F-A7C8-F7824255BEB8}" srcOrd="2" destOrd="0" presId="urn:microsoft.com/office/officeart/2005/8/layout/hList1"/>
    <dgm:cxn modelId="{E6A8B5AC-D77E-455E-9E79-71679F173A3A}" type="presParOf" srcId="{11E3AA77-2CFB-442F-A7C8-F7824255BEB8}" destId="{08174C05-8017-4DEC-9C76-207932A864B2}" srcOrd="0" destOrd="0" presId="urn:microsoft.com/office/officeart/2005/8/layout/hList1"/>
    <dgm:cxn modelId="{E5F25E92-649B-46DF-A21A-6A5CC5D61CC3}" type="presParOf" srcId="{11E3AA77-2CFB-442F-A7C8-F7824255BEB8}" destId="{BAD5F57E-4ED5-47DB-B196-296FB737E0B9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DFD11-63D4-4964-B552-8197684CB7D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388FE-8745-4A5B-AE9D-3D80C0FE8A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641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388FE-8745-4A5B-AE9D-3D80C0FE8A2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0964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452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3281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418273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5800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899076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6226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7784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8731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0019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574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115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5176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306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097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315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6860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5ECE2-C95B-4B6A-8377-1517E0A9B90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D8C6B2B-547C-470E-84D2-EF7FAD6F6B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094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&#1055;&#1088;&#1080;&#1083;&#1086;&#1078;&#1077;&#1085;&#1080;&#1077;5.swf" TargetMode="Externa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6" t="3846" r="1766" b="3846"/>
          <a:stretch/>
        </p:blipFill>
        <p:spPr>
          <a:xfrm>
            <a:off x="323528" y="1700807"/>
            <a:ext cx="8568952" cy="348567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0" y="548680"/>
            <a:ext cx="7535189" cy="936104"/>
          </a:xfrm>
        </p:spPr>
        <p:txBody>
          <a:bodyPr/>
          <a:lstStyle/>
          <a:p>
            <a:r>
              <a:rPr lang="ru-RU" dirty="0" smtClean="0"/>
              <a:t>Реши кроссворд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49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7358113" cy="1214446"/>
          </a:xfrm>
        </p:spPr>
        <p:txBody>
          <a:bodyPr/>
          <a:lstStyle/>
          <a:p>
            <a:pPr algn="ctr"/>
            <a:r>
              <a:rPr lang="ru-RU" dirty="0" smtClean="0"/>
              <a:t>Самостоятельная работа в группах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358245" cy="45720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Прочитайте </a:t>
            </a:r>
            <a:r>
              <a:rPr lang="ru-RU" sz="2800" b="1" dirty="0" smtClean="0"/>
              <a:t>стр. 72-73 </a:t>
            </a:r>
            <a:r>
              <a:rPr lang="ru-RU" sz="2800" dirty="0" smtClean="0"/>
              <a:t>и заполните схему: </a:t>
            </a:r>
            <a:r>
              <a:rPr lang="ru-RU" sz="2800" b="1" u="sng" dirty="0" smtClean="0"/>
              <a:t>«Органы дыхания»</a:t>
            </a:r>
          </a:p>
          <a:p>
            <a:pPr algn="ctr">
              <a:buNone/>
            </a:pPr>
            <a:endParaRPr lang="ru-RU" sz="2800" u="sng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142976" y="3286124"/>
          <a:ext cx="7500990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10800000" flipV="1">
            <a:off x="2857488" y="2786058"/>
            <a:ext cx="1357322" cy="500066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286380" y="2786058"/>
            <a:ext cx="1571636" cy="500066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786741" cy="1690710"/>
          </a:xfrm>
        </p:spPr>
        <p:txBody>
          <a:bodyPr/>
          <a:lstStyle/>
          <a:p>
            <a:pPr algn="ctr"/>
            <a:r>
              <a:rPr lang="ru-RU" dirty="0" smtClean="0"/>
              <a:t>Самостоятельная работа </a:t>
            </a:r>
            <a:br>
              <a:rPr lang="ru-RU" dirty="0" smtClean="0"/>
            </a:br>
            <a:r>
              <a:rPr lang="ru-RU" dirty="0" smtClean="0"/>
              <a:t>в парах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358245" cy="52864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Прочитайте стр. 72-73 и заполните схему </a:t>
            </a:r>
            <a:r>
              <a:rPr lang="ru-RU" sz="2800" b="1" u="sng" dirty="0" smtClean="0"/>
              <a:t>«Органы дыхания»:</a:t>
            </a:r>
          </a:p>
          <a:p>
            <a:pPr algn="ctr">
              <a:buNone/>
            </a:pPr>
            <a:endParaRPr lang="ru-RU" sz="2800" u="sng" dirty="0" smtClean="0"/>
          </a:p>
          <a:p>
            <a:pPr algn="ctr">
              <a:buNone/>
            </a:pPr>
            <a:endParaRPr lang="ru-RU" sz="2800" u="sng" dirty="0" smtClean="0"/>
          </a:p>
          <a:p>
            <a:pPr algn="ctr">
              <a:buNone/>
            </a:pPr>
            <a:endParaRPr lang="ru-RU" sz="2800" u="sng" dirty="0" smtClean="0"/>
          </a:p>
          <a:p>
            <a:pPr algn="ctr">
              <a:buNone/>
            </a:pPr>
            <a:endParaRPr lang="ru-RU" sz="2800" u="sng" dirty="0" smtClean="0"/>
          </a:p>
          <a:p>
            <a:pPr algn="ctr">
              <a:buNone/>
            </a:pPr>
            <a:endParaRPr lang="ru-RU" sz="2800" u="sng" dirty="0" smtClean="0"/>
          </a:p>
          <a:p>
            <a:pPr algn="ctr">
              <a:buNone/>
            </a:pPr>
            <a:endParaRPr lang="ru-RU" sz="2800" u="sng" dirty="0" smtClean="0"/>
          </a:p>
          <a:p>
            <a:pPr algn="just">
              <a:buNone/>
            </a:pPr>
            <a:r>
              <a:rPr lang="ru-RU" sz="2800" b="1" u="sng" dirty="0" smtClean="0"/>
              <a:t>Работа у доски: </a:t>
            </a:r>
            <a:r>
              <a:rPr lang="ru-RU" sz="2800" dirty="0" smtClean="0"/>
              <a:t>На таблице показать строение органов дыхания.</a:t>
            </a:r>
            <a:endParaRPr lang="ru-RU" sz="2800" b="1" u="sng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785786" y="2786058"/>
          <a:ext cx="8072494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10800000" flipV="1">
            <a:off x="2714612" y="2285992"/>
            <a:ext cx="1571636" cy="500066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286380" y="2285992"/>
            <a:ext cx="1500198" cy="500066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pril1\Строение верхних дыхательных путей (Рисунок).png"/>
          <p:cNvPicPr>
            <a:picLocks noChangeAspect="1" noChangeArrowheads="1"/>
          </p:cNvPicPr>
          <p:nvPr/>
        </p:nvPicPr>
        <p:blipFill>
          <a:blip r:embed="rId2"/>
          <a:srcRect l="5000" r="5000" b="5224"/>
          <a:stretch>
            <a:fillRect/>
          </a:stretch>
        </p:blipFill>
        <p:spPr bwMode="auto">
          <a:xfrm>
            <a:off x="0" y="155575"/>
            <a:ext cx="9162033" cy="6702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pril1\Нижние дыхательные пути (Рисунок).png"/>
          <p:cNvPicPr>
            <a:picLocks noChangeAspect="1" noChangeArrowheads="1"/>
          </p:cNvPicPr>
          <p:nvPr/>
        </p:nvPicPr>
        <p:blipFill>
          <a:blip r:embed="rId2"/>
          <a:srcRect l="5000" t="11303" r="5750" b="13059"/>
          <a:stretch>
            <a:fillRect/>
          </a:stretch>
        </p:blipFill>
        <p:spPr bwMode="auto">
          <a:xfrm>
            <a:off x="1" y="642918"/>
            <a:ext cx="9115212" cy="5544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Строение гортани(вид сзади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000240"/>
            <a:ext cx="3116263" cy="4032250"/>
          </a:xfrm>
          <a:prstGeom prst="rect">
            <a:avLst/>
          </a:prstGeom>
          <a:ln w="38100" cap="sq">
            <a:solidFill>
              <a:srgbClr val="0000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Гортань (вид спереди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000240"/>
            <a:ext cx="3286148" cy="4032250"/>
          </a:xfrm>
          <a:prstGeom prst="rect">
            <a:avLst/>
          </a:prstGeom>
          <a:ln w="38100" cap="sq">
            <a:solidFill>
              <a:srgbClr val="0000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107257" y="642918"/>
            <a:ext cx="6929486" cy="914400"/>
          </a:xfrm>
          <a:prstGeom prst="roundRect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hlinkClick r:id="rId5" action="ppaction://hlinkfile"/>
              </a:rPr>
              <a:t>ГОРТАНЬ ЧЕЛОВЕКА</a:t>
            </a:r>
            <a:endParaRPr lang="ru-RU" sz="36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6286520"/>
            <a:ext cx="2857520" cy="42862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ВИД СЗАДИ</a:t>
            </a:r>
            <a:endParaRPr lang="ru-RU" sz="24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57818" y="6286520"/>
            <a:ext cx="2857520" cy="42862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ВИД СПЕРЕДИ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pril1\Трахея и бронхи (Рисунок).png"/>
          <p:cNvPicPr>
            <a:picLocks noChangeAspect="1" noChangeArrowheads="1"/>
          </p:cNvPicPr>
          <p:nvPr/>
        </p:nvPicPr>
        <p:blipFill>
          <a:blip r:embed="rId2"/>
          <a:srcRect l="10250" t="7462" r="12500" b="5224"/>
          <a:stretch>
            <a:fillRect/>
          </a:stretch>
        </p:blipFill>
        <p:spPr bwMode="auto">
          <a:xfrm>
            <a:off x="1000099" y="1071546"/>
            <a:ext cx="7641087" cy="578645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45201" y="214290"/>
            <a:ext cx="6589199" cy="1000132"/>
          </a:xfrm>
        </p:spPr>
        <p:txBody>
          <a:bodyPr/>
          <a:lstStyle/>
          <a:p>
            <a:pPr algn="ctr"/>
            <a:r>
              <a:rPr lang="ru-RU" dirty="0" smtClean="0"/>
              <a:t>Трахея и бронхи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42852"/>
            <a:ext cx="7572427" cy="1357322"/>
          </a:xfrm>
        </p:spPr>
        <p:txBody>
          <a:bodyPr/>
          <a:lstStyle/>
          <a:p>
            <a:pPr algn="ctr"/>
            <a:r>
              <a:rPr lang="ru-RU" dirty="0" smtClean="0"/>
              <a:t>Самостоятельная работа </a:t>
            </a:r>
            <a:br>
              <a:rPr lang="ru-RU" dirty="0" smtClean="0"/>
            </a:br>
            <a:r>
              <a:rPr lang="ru-RU" dirty="0" smtClean="0"/>
              <a:t>в группах (работа по учебнику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358246" cy="4411048"/>
          </a:xfrm>
        </p:spPr>
        <p:txBody>
          <a:bodyPr>
            <a:normAutofit/>
          </a:bodyPr>
          <a:lstStyle/>
          <a:p>
            <a:pPr algn="just"/>
            <a:r>
              <a:rPr lang="ru-RU" sz="2800" b="1" u="sng" dirty="0" smtClean="0"/>
              <a:t>1 группа. </a:t>
            </a:r>
            <a:r>
              <a:rPr lang="ru-RU" sz="2800" dirty="0" smtClean="0"/>
              <a:t>Найти информацию и заполнить в таблице функцию глотки.</a:t>
            </a:r>
          </a:p>
          <a:p>
            <a:r>
              <a:rPr lang="ru-RU" sz="2800" b="1" u="sng" dirty="0" smtClean="0"/>
              <a:t>2 группа </a:t>
            </a:r>
            <a:r>
              <a:rPr lang="ru-RU" sz="2800" dirty="0" smtClean="0"/>
              <a:t>– функции носовой полости.</a:t>
            </a:r>
          </a:p>
          <a:p>
            <a:r>
              <a:rPr lang="ru-RU" sz="2800" b="1" u="sng" dirty="0" smtClean="0"/>
              <a:t>3 группа </a:t>
            </a:r>
            <a:r>
              <a:rPr lang="ru-RU" sz="2800" dirty="0" smtClean="0"/>
              <a:t>– функции бронхов и трахеи.</a:t>
            </a:r>
          </a:p>
          <a:p>
            <a:r>
              <a:rPr lang="ru-RU" sz="2800" b="1" u="sng" dirty="0" smtClean="0"/>
              <a:t>4 группа </a:t>
            </a:r>
            <a:r>
              <a:rPr lang="ru-RU" sz="2800" dirty="0" smtClean="0"/>
              <a:t>–</a:t>
            </a:r>
            <a:r>
              <a:rPr lang="ru-RU" sz="2800" b="1" dirty="0" smtClean="0"/>
              <a:t> </a:t>
            </a:r>
            <a:r>
              <a:rPr lang="ru-RU" sz="2800" dirty="0" smtClean="0"/>
              <a:t>функции гортани.</a:t>
            </a:r>
          </a:p>
          <a:p>
            <a:endParaRPr lang="ru-RU" sz="2800" b="1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pic>
        <p:nvPicPr>
          <p:cNvPr id="7" name="Picture 2" descr="Основные органы дыхательной систем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12" y="3929066"/>
            <a:ext cx="2709263" cy="2928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7" y="285728"/>
            <a:ext cx="7034234" cy="1000132"/>
          </a:xfrm>
        </p:spPr>
        <p:txBody>
          <a:bodyPr/>
          <a:lstStyle/>
          <a:p>
            <a:r>
              <a:rPr lang="ru-RU" dirty="0" smtClean="0"/>
              <a:t>Проверяем: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429684" cy="4553924"/>
          </a:xfrm>
        </p:spPr>
        <p:txBody>
          <a:bodyPr>
            <a:normAutofit/>
          </a:bodyPr>
          <a:lstStyle/>
          <a:p>
            <a:pPr algn="just"/>
            <a:r>
              <a:rPr lang="ru-RU" sz="2400" b="1" u="sng" dirty="0" smtClean="0"/>
              <a:t>1 группа:</a:t>
            </a:r>
            <a:r>
              <a:rPr lang="ru-RU" sz="2400" dirty="0" smtClean="0"/>
              <a:t> Проведение согретого и очищенного воздуха в гортань. </a:t>
            </a:r>
          </a:p>
          <a:p>
            <a:pPr algn="just"/>
            <a:r>
              <a:rPr lang="ru-RU" sz="2400" b="1" u="sng" dirty="0" smtClean="0"/>
              <a:t>2 группа: </a:t>
            </a:r>
            <a:r>
              <a:rPr lang="ru-RU" sz="2400" dirty="0" smtClean="0"/>
              <a:t>Обоняние. Согревание и увлажнение вдыхаемого воздуха. Задерживание и удаление пыли. Уничтожение бактерий.</a:t>
            </a:r>
          </a:p>
          <a:p>
            <a:pPr algn="just"/>
            <a:r>
              <a:rPr lang="ru-RU" sz="2400" b="1" u="sng" dirty="0" smtClean="0"/>
              <a:t>3 группа: </a:t>
            </a:r>
            <a:r>
              <a:rPr lang="ru-RU" sz="2400" dirty="0" smtClean="0"/>
              <a:t>Обеспечивают свободное прохождение воздуха. </a:t>
            </a:r>
          </a:p>
          <a:p>
            <a:pPr algn="just"/>
            <a:r>
              <a:rPr lang="ru-RU" sz="2400" b="1" u="sng" dirty="0" smtClean="0"/>
              <a:t>4 группа: </a:t>
            </a:r>
            <a:r>
              <a:rPr lang="ru-RU" sz="2400" dirty="0" smtClean="0"/>
              <a:t>Голосообразование. Рефлекторный кашель. Надгортанник при глотании закрывает вход в гортань.</a:t>
            </a:r>
            <a:endParaRPr lang="ru-RU" sz="2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3" y="624110"/>
            <a:ext cx="6891358" cy="1280890"/>
          </a:xfrm>
        </p:spPr>
        <p:txBody>
          <a:bodyPr/>
          <a:lstStyle/>
          <a:p>
            <a:r>
              <a:rPr lang="ru-RU" dirty="0" smtClean="0"/>
              <a:t>Самонаблюдение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714488"/>
            <a:ext cx="7929618" cy="419673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Сделайте глотательное движение. Что происходит в это время с дыханием? Объясните причину взаимосвязи дыхательных движений и глотания, используя знания о строении органов дыхания.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http://biologiya.ucoz.com/anim_prezent/anatomia/005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05418"/>
            <a:ext cx="4857784" cy="62213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83537" y="1267496"/>
            <a:ext cx="7355243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Строение и функции органов дыхания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EEFC-B4F5-4234-82AC-56AAE24B0FAF}" type="datetime1">
              <a:rPr lang="ru-RU" smtClean="0"/>
              <a:pPr/>
              <a:t>03.04.2020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214290"/>
            <a:ext cx="6589199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857232"/>
            <a:ext cx="8215369" cy="5857916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 lvl="0"/>
            <a:r>
              <a:rPr lang="ru-RU" sz="2100" b="1" dirty="0" smtClean="0"/>
              <a:t>1. К нижним воздухоносным путям НЕ относят:</a:t>
            </a:r>
            <a:endParaRPr lang="ru-RU" sz="2100" dirty="0" smtClean="0"/>
          </a:p>
          <a:p>
            <a:pPr>
              <a:buNone/>
            </a:pPr>
            <a:r>
              <a:rPr lang="ru-RU" sz="2100" dirty="0" smtClean="0"/>
              <a:t>А) трахею  Б) гортань  В) бронхи  Г) носовую полость и носоглотку</a:t>
            </a:r>
          </a:p>
          <a:p>
            <a:r>
              <a:rPr lang="ru-RU" sz="2100" b="1" dirty="0" smtClean="0"/>
              <a:t>2. Определите правильную последовательность:</a:t>
            </a:r>
            <a:endParaRPr lang="ru-RU" sz="2100" dirty="0" smtClean="0"/>
          </a:p>
          <a:p>
            <a:pPr>
              <a:buNone/>
            </a:pPr>
            <a:r>
              <a:rPr lang="ru-RU" sz="2100" dirty="0" smtClean="0"/>
              <a:t>А) носовая </a:t>
            </a:r>
            <a:r>
              <a:rPr lang="ru-RU" sz="2100" dirty="0" err="1" smtClean="0"/>
              <a:t>полость-глотка-носоглотка-трахея-бронхи-легкие</a:t>
            </a:r>
            <a:endParaRPr lang="ru-RU" sz="2100" dirty="0" smtClean="0"/>
          </a:p>
          <a:p>
            <a:pPr>
              <a:buNone/>
            </a:pPr>
            <a:r>
              <a:rPr lang="ru-RU" sz="2100" dirty="0" smtClean="0"/>
              <a:t>Б) носовая </a:t>
            </a:r>
            <a:r>
              <a:rPr lang="ru-RU" sz="2100" dirty="0" err="1" smtClean="0"/>
              <a:t>полость-носоглотка-глотка-бронхи-трахея</a:t>
            </a:r>
            <a:r>
              <a:rPr lang="ru-RU" sz="2100" dirty="0" smtClean="0"/>
              <a:t>- легкие</a:t>
            </a:r>
          </a:p>
          <a:p>
            <a:pPr>
              <a:buNone/>
            </a:pPr>
            <a:r>
              <a:rPr lang="ru-RU" sz="2100" dirty="0" smtClean="0"/>
              <a:t>В) </a:t>
            </a:r>
            <a:r>
              <a:rPr lang="ru-RU" sz="2100" dirty="0" err="1" smtClean="0"/>
              <a:t>носоглотка-носовая</a:t>
            </a:r>
            <a:r>
              <a:rPr lang="ru-RU" sz="2100" dirty="0" smtClean="0"/>
              <a:t> полость- </a:t>
            </a:r>
            <a:r>
              <a:rPr lang="ru-RU" sz="2100" dirty="0" err="1" smtClean="0"/>
              <a:t>глотка-бронхи-трахея-легкие</a:t>
            </a:r>
            <a:endParaRPr lang="ru-RU" sz="2100" dirty="0" smtClean="0"/>
          </a:p>
          <a:p>
            <a:pPr>
              <a:buNone/>
            </a:pPr>
            <a:r>
              <a:rPr lang="ru-RU" sz="2100" dirty="0" smtClean="0"/>
              <a:t>Г) носовая полость-носоглотка-глотка- трахея-бронхи-легкие</a:t>
            </a:r>
          </a:p>
          <a:p>
            <a:r>
              <a:rPr lang="ru-RU" sz="2100" b="1" dirty="0" smtClean="0"/>
              <a:t>3. Кадык у мужчин образует:</a:t>
            </a:r>
            <a:endParaRPr lang="ru-RU" sz="2100" dirty="0" smtClean="0"/>
          </a:p>
          <a:p>
            <a:pPr>
              <a:buNone/>
            </a:pPr>
            <a:r>
              <a:rPr lang="ru-RU" sz="2100" dirty="0" smtClean="0"/>
              <a:t>А) клиновидный хрящ  Б) надгортанник  В) щитовидный хрящ  </a:t>
            </a:r>
          </a:p>
          <a:p>
            <a:pPr>
              <a:buNone/>
            </a:pPr>
            <a:r>
              <a:rPr lang="ru-RU" sz="2100" dirty="0" smtClean="0"/>
              <a:t>Г) черпаловидный хрящ</a:t>
            </a:r>
          </a:p>
          <a:p>
            <a:r>
              <a:rPr lang="ru-RU" sz="2100" b="1" dirty="0" smtClean="0"/>
              <a:t>4. Обонятельные клетки, воспринимающие запахи, находятся в:</a:t>
            </a:r>
            <a:endParaRPr lang="ru-RU" sz="2100" dirty="0" smtClean="0"/>
          </a:p>
          <a:p>
            <a:pPr>
              <a:buNone/>
            </a:pPr>
            <a:r>
              <a:rPr lang="ru-RU" sz="2100" dirty="0" smtClean="0"/>
              <a:t>А) нижней части ротовой полости  Б) нижней части носовой полости</a:t>
            </a:r>
          </a:p>
          <a:p>
            <a:pPr>
              <a:buNone/>
            </a:pPr>
            <a:r>
              <a:rPr lang="ru-RU" sz="2100" dirty="0" smtClean="0"/>
              <a:t>В) верхней части ротовой полости  Г) верхней части носовой полости</a:t>
            </a:r>
          </a:p>
          <a:p>
            <a:r>
              <a:rPr lang="ru-RU" sz="2100" b="1" dirty="0" smtClean="0"/>
              <a:t>5. Газообмен между легкими и кровью осуществляется в:</a:t>
            </a:r>
            <a:endParaRPr lang="ru-RU" sz="2100" dirty="0" smtClean="0"/>
          </a:p>
          <a:p>
            <a:pPr>
              <a:buNone/>
            </a:pPr>
            <a:r>
              <a:rPr lang="ru-RU" sz="2100" dirty="0" smtClean="0"/>
              <a:t>           А) альвеолах  Б) бронхиолах  В) бронхах  Г) трахее</a:t>
            </a:r>
          </a:p>
          <a:p>
            <a:r>
              <a:rPr lang="ru-RU" sz="2100" b="1" dirty="0" smtClean="0"/>
              <a:t>             1 – Г, 2 – Г, 3 – В, 4 – Г, 5 – А.</a:t>
            </a:r>
            <a:endParaRPr lang="ru-RU" sz="21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Самонаблюдение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9" y="2133600"/>
            <a:ext cx="7105672" cy="377762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Нащупайте щитовидный хрящ и, не отнимая руки, сделайте глотательное движение. Изменяется ли при глотании положение хряща? Объясните результаты.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castelclub77340.free.fr/images/lecture-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857760"/>
            <a:ext cx="1933575" cy="1771651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500167" y="624110"/>
            <a:ext cx="7034234" cy="1280890"/>
          </a:xfrm>
        </p:spPr>
        <p:txBody>
          <a:bodyPr/>
          <a:lstStyle/>
          <a:p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928662" y="1571612"/>
            <a:ext cx="7786741" cy="34290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§ 28, задания на выбор:</a:t>
            </a:r>
          </a:p>
          <a:p>
            <a:pPr algn="just">
              <a:buNone/>
            </a:pPr>
            <a:r>
              <a:rPr lang="ru-RU" sz="2800" dirty="0" smtClean="0"/>
              <a:t>1. Составить план ответа на вопрос «Влияние никотина на дыхательную и </a:t>
            </a:r>
            <a:r>
              <a:rPr lang="ru-RU" sz="2800" dirty="0" err="1" smtClean="0"/>
              <a:t>сердечно-сосудистую</a:t>
            </a:r>
            <a:r>
              <a:rPr lang="ru-RU" sz="2800" dirty="0" smtClean="0"/>
              <a:t> системы».</a:t>
            </a:r>
          </a:p>
          <a:p>
            <a:pPr algn="just">
              <a:buNone/>
            </a:pPr>
            <a:r>
              <a:rPr lang="ru-RU" sz="2800" dirty="0" smtClean="0"/>
              <a:t>2. Составить рассказ «Путешествие по верхним дыхательным путям».</a:t>
            </a:r>
          </a:p>
          <a:p>
            <a:pPr algn="just">
              <a:buNone/>
            </a:pPr>
            <a:r>
              <a:rPr lang="ru-RU" sz="2800" dirty="0" smtClean="0"/>
              <a:t>3. Сделать сообщение «Работа легких после их ранения».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знаем о дыхании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15328" cy="4873752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b="1" dirty="0" smtClean="0"/>
              <a:t>ДЫХАНИЕ</a:t>
            </a:r>
            <a:endParaRPr lang="ru-RU" sz="36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4107653" y="3036091"/>
            <a:ext cx="500066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5072066" y="2857496"/>
            <a:ext cx="500066" cy="3571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V="1">
            <a:off x="3250397" y="2893215"/>
            <a:ext cx="500066" cy="2857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3215472" y="4142586"/>
            <a:ext cx="571504" cy="2873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>
            <a:off x="6145224" y="3643314"/>
            <a:ext cx="78423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V="1">
            <a:off x="4929984" y="4144174"/>
            <a:ext cx="571504" cy="2841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4108447" y="4249743"/>
            <a:ext cx="500066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2143108" y="3714752"/>
            <a:ext cx="78423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5" y="2133600"/>
            <a:ext cx="6962796" cy="37776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Узнать …</a:t>
            </a:r>
          </a:p>
          <a:p>
            <a:r>
              <a:rPr lang="ru-RU" sz="2800" dirty="0" smtClean="0"/>
              <a:t>Раскрыть…</a:t>
            </a:r>
          </a:p>
          <a:p>
            <a:r>
              <a:rPr lang="ru-RU" sz="2800" dirty="0" smtClean="0"/>
              <a:t>Выяснить …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133600"/>
            <a:ext cx="8143932" cy="37776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Узнать о строении органов дыхания, об их функциях.</a:t>
            </a:r>
          </a:p>
          <a:p>
            <a:pPr algn="just"/>
            <a:r>
              <a:rPr lang="ru-RU" sz="2800" dirty="0" smtClean="0"/>
              <a:t>Выяснить механизмы голосообразования.</a:t>
            </a:r>
          </a:p>
          <a:p>
            <a:pPr algn="just"/>
            <a:r>
              <a:rPr lang="ru-RU" sz="2800" dirty="0" smtClean="0"/>
              <a:t>Раскрыть значение дыхания.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Самонаблюдение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9" y="2133600"/>
            <a:ext cx="7462862" cy="377762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Сделать 20 приседаний и определить частоту дыхания до приседаний и после.</a:t>
            </a:r>
          </a:p>
          <a:p>
            <a:pPr algn="just"/>
            <a:r>
              <a:rPr lang="ru-RU" sz="2800" dirty="0" smtClean="0"/>
              <a:t>Сделать вывод: ______________________.</a:t>
            </a:r>
          </a:p>
          <a:p>
            <a:pPr algn="just"/>
            <a:r>
              <a:rPr lang="ru-RU" sz="2800" dirty="0" smtClean="0"/>
              <a:t>Обратить внимание на самочувствие и ответить на вопрос: «Почему такое состояние?»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133600"/>
            <a:ext cx="7715303" cy="377762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Частота дыхания участилась, т.к. при приседаниях энергия была потрачена, а в результате поступления кислорода в организм органические вещества окисляются и при этом выделяется энергия, которая снова тратится на процессы жизнедеятельности.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1285852" y="857232"/>
            <a:ext cx="1368425" cy="2449512"/>
          </a:xfrm>
          <a:prstGeom prst="downArrow">
            <a:avLst>
              <a:gd name="adj1" fmla="val 50000"/>
              <a:gd name="adj2" fmla="val 44751"/>
            </a:avLst>
          </a:prstGeom>
          <a:solidFill>
            <a:schemeClr val="bg1"/>
          </a:solidFill>
          <a:ln w="38100"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785918" y="135729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О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2000232" y="1500174"/>
            <a:ext cx="1650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/>
              <a:t>2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1142976" y="3429000"/>
            <a:ext cx="4535487" cy="10001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331913" y="3500438"/>
            <a:ext cx="39608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/>
              <a:t>Органическое вещество</a:t>
            </a:r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4140200" y="785795"/>
            <a:ext cx="1503370" cy="2427306"/>
          </a:xfrm>
          <a:prstGeom prst="upArrow">
            <a:avLst>
              <a:gd name="adj1" fmla="val 50000"/>
              <a:gd name="adj2" fmla="val 41262"/>
            </a:avLst>
          </a:prstGeom>
          <a:solidFill>
            <a:srgbClr val="FF66FF"/>
          </a:solidFill>
          <a:ln w="38100">
            <a:solidFill>
              <a:srgbClr val="FF0000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4500562" y="1628775"/>
            <a:ext cx="71438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СО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4932363" y="1700212"/>
            <a:ext cx="682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2</a:t>
            </a:r>
          </a:p>
        </p:txBody>
      </p:sp>
      <p:sp>
        <p:nvSpPr>
          <p:cNvPr id="24589" name="AutoShape 13"/>
          <p:cNvSpPr>
            <a:spLocks noChangeArrowheads="1"/>
          </p:cNvSpPr>
          <p:nvPr/>
        </p:nvSpPr>
        <p:spPr bwMode="auto">
          <a:xfrm>
            <a:off x="5940425" y="3141663"/>
            <a:ext cx="2665413" cy="1439862"/>
          </a:xfrm>
          <a:prstGeom prst="rightArrow">
            <a:avLst>
              <a:gd name="adj1" fmla="val 50000"/>
              <a:gd name="adj2" fmla="val 46279"/>
            </a:avLst>
          </a:prstGeom>
          <a:solidFill>
            <a:srgbClr val="FFFF00"/>
          </a:solidFill>
          <a:ln w="38100">
            <a:solidFill>
              <a:srgbClr val="FF0000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6156325" y="3644900"/>
            <a:ext cx="2087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Энергия</a:t>
            </a:r>
          </a:p>
        </p:txBody>
      </p:sp>
      <p:sp>
        <p:nvSpPr>
          <p:cNvPr id="24591" name="AutoShape 15"/>
          <p:cNvSpPr>
            <a:spLocks noChangeArrowheads="1"/>
          </p:cNvSpPr>
          <p:nvPr/>
        </p:nvSpPr>
        <p:spPr bwMode="auto">
          <a:xfrm>
            <a:off x="4143372" y="4554538"/>
            <a:ext cx="1511300" cy="2303462"/>
          </a:xfrm>
          <a:prstGeom prst="downArrow">
            <a:avLst>
              <a:gd name="adj1" fmla="val 50000"/>
              <a:gd name="adj2" fmla="val 38104"/>
            </a:avLst>
          </a:prstGeom>
          <a:solidFill>
            <a:srgbClr val="FF66FF"/>
          </a:solidFill>
          <a:ln w="38100">
            <a:solidFill>
              <a:srgbClr val="FF00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4572000" y="4868863"/>
            <a:ext cx="720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/>
              <a:t>Н</a:t>
            </a:r>
            <a:r>
              <a:rPr lang="ru-RU" b="1" baseline="-25000" dirty="0" smtClean="0"/>
              <a:t>2</a:t>
            </a:r>
            <a:r>
              <a:rPr lang="ru-RU" b="1" dirty="0" smtClean="0"/>
              <a:t>О 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33600"/>
            <a:ext cx="7715303" cy="377762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800" b="1" dirty="0" smtClean="0"/>
              <a:t>На стр. 72 </a:t>
            </a:r>
            <a:r>
              <a:rPr lang="ru-RU" sz="2800" dirty="0" smtClean="0"/>
              <a:t>читаем 1 абзац текста и выписываем определение понятия «Дыхание»</a:t>
            </a:r>
          </a:p>
          <a:p>
            <a:pPr algn="just"/>
            <a:r>
              <a:rPr lang="ru-RU" sz="2800" b="1" dirty="0" smtClean="0"/>
              <a:t>Дыхание</a:t>
            </a:r>
            <a:r>
              <a:rPr lang="ru-RU" sz="2800" dirty="0" smtClean="0"/>
              <a:t> – процесс, основанный на согласованной работе дыхательных путей, легких, сердца, кровеносных сосудов, крови, головного и спинного мозга.</a:t>
            </a:r>
          </a:p>
          <a:p>
            <a:pPr algn="just"/>
            <a:r>
              <a:rPr lang="ru-RU" sz="2800" b="1" dirty="0" smtClean="0"/>
              <a:t>Объясните</a:t>
            </a:r>
            <a:r>
              <a:rPr lang="ru-RU" sz="2800" dirty="0" smtClean="0"/>
              <a:t> данное определение?</a:t>
            </a:r>
            <a:endParaRPr lang="ru-RU" sz="2800" dirty="0"/>
          </a:p>
        </p:txBody>
      </p:sp>
      <p:pic>
        <p:nvPicPr>
          <p:cNvPr id="4" name="Picture 2" descr="http://klub-drug.ru/wp-content/uploads/2011/04/9641976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5214950"/>
            <a:ext cx="1071569" cy="107157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2457</TotalTime>
  <Words>568</Words>
  <Application>Microsoft Office PowerPoint</Application>
  <PresentationFormat>Экран (4:3)</PresentationFormat>
  <Paragraphs>96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Легкий дым</vt:lpstr>
      <vt:lpstr>Реши кроссворд</vt:lpstr>
      <vt:lpstr>Строение и функции органов дыхания</vt:lpstr>
      <vt:lpstr>Что знаем о дыхании</vt:lpstr>
      <vt:lpstr>Задачи:</vt:lpstr>
      <vt:lpstr>Задачи:</vt:lpstr>
      <vt:lpstr>Самонаблюдение</vt:lpstr>
      <vt:lpstr>Вывод:</vt:lpstr>
      <vt:lpstr>Слайд 8</vt:lpstr>
      <vt:lpstr>Самостоятельная работа</vt:lpstr>
      <vt:lpstr>Самостоятельная работа в группах</vt:lpstr>
      <vt:lpstr>Самостоятельная работа  в парах</vt:lpstr>
      <vt:lpstr>Слайд 12</vt:lpstr>
      <vt:lpstr>Слайд 13</vt:lpstr>
      <vt:lpstr>Слайд 14</vt:lpstr>
      <vt:lpstr>Трахея и бронхи</vt:lpstr>
      <vt:lpstr>Самостоятельная работа  в группах (работа по учебнику</vt:lpstr>
      <vt:lpstr>Проверяем:</vt:lpstr>
      <vt:lpstr>Самонаблюдение</vt:lpstr>
      <vt:lpstr>Слайд 19</vt:lpstr>
      <vt:lpstr>Тест</vt:lpstr>
      <vt:lpstr>Самонаблюдение</vt:lpstr>
      <vt:lpstr>Домашняя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дыхания. Органы дыхания.</dc:title>
  <dc:creator>Суперзавуч</dc:creator>
  <cp:lastModifiedBy>user</cp:lastModifiedBy>
  <cp:revision>240</cp:revision>
  <dcterms:created xsi:type="dcterms:W3CDTF">2012-10-30T15:33:06Z</dcterms:created>
  <dcterms:modified xsi:type="dcterms:W3CDTF">2020-04-03T07:04:48Z</dcterms:modified>
</cp:coreProperties>
</file>